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tiff" ContentType="image/tiff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6858000" cy="9906000" type="A4"/>
  <p:notesSz cx="7102475" cy="9388475"/>
  <p:defaultTextStyle>
    <a:defPPr>
      <a:defRPr lang="en-US"/>
    </a:defPPr>
    <a:lvl1pPr marL="0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81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62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43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24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905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886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868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849" algn="l" defTabSz="4569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60478"/>
    <a:srgbClr val="E82404"/>
    <a:srgbClr val="815356"/>
    <a:srgbClr val="FFFFFD"/>
    <a:srgbClr val="8000EC"/>
    <a:srgbClr val="01BC45"/>
    <a:srgbClr val="FF240C"/>
    <a:srgbClr val="89D45D"/>
    <a:srgbClr val="A3A3E0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2238" y="-10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8359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396" tIns="45698" rIns="91396" bIns="45698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396" tIns="45698" rIns="91396" bIns="45698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400"/>
            <a:ext cx="1600200" cy="527403"/>
          </a:xfrm>
          <a:prstGeom prst="rect">
            <a:avLst/>
          </a:prstGeom>
        </p:spPr>
        <p:txBody>
          <a:bodyPr vert="horz" lIns="91396" tIns="45698" rIns="91396" bIns="4569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5107A-CC39-7C43-AB53-485A7A7CFA05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400"/>
            <a:ext cx="2171700" cy="527403"/>
          </a:xfrm>
          <a:prstGeom prst="rect">
            <a:avLst/>
          </a:prstGeom>
        </p:spPr>
        <p:txBody>
          <a:bodyPr vert="horz" lIns="91396" tIns="45698" rIns="91396" bIns="4569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400"/>
            <a:ext cx="1600200" cy="527403"/>
          </a:xfrm>
          <a:prstGeom prst="rect">
            <a:avLst/>
          </a:prstGeom>
        </p:spPr>
        <p:txBody>
          <a:bodyPr vert="horz" lIns="91396" tIns="45698" rIns="91396" bIns="4569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ED867-7988-D84B-B990-CA05B8F4713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122041_CambridgeCentre_PPT_Poster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6858001" cy="990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771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698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36" indent="-342736" algn="l" defTabSz="45698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94" indent="-285613" algn="l" defTabSz="45698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453" indent="-228490" algn="l" defTabSz="45698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434" indent="-228490" algn="l" defTabSz="45698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415" indent="-228490" algn="l" defTabSz="45698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396" indent="-228490" algn="l" defTabSz="4569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77" indent="-228490" algn="l" defTabSz="4569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358" indent="-228490" algn="l" defTabSz="4569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339" indent="-228490" algn="l" defTabSz="45698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81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62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43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924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905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86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68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849" algn="l" defTabSz="45698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825"/>
          <a:stretch/>
        </p:blipFill>
        <p:spPr bwMode="auto">
          <a:xfrm>
            <a:off x="5386489" y="378823"/>
            <a:ext cx="942545" cy="967416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6407" y="1902862"/>
            <a:ext cx="5874308" cy="1806277"/>
          </a:xfrm>
          <a:prstGeom prst="rect">
            <a:avLst/>
          </a:prstGeom>
        </p:spPr>
        <p:txBody>
          <a:bodyPr wrap="square" lIns="20967" tIns="10484" rIns="20967" bIns="10484">
            <a:spAutoFit/>
          </a:bodyPr>
          <a:lstStyle/>
          <a:p>
            <a:pPr algn="ctr"/>
            <a:endParaRPr lang="en-GB" sz="2000" b="1" dirty="0" smtClean="0">
              <a:solidFill>
                <a:schemeClr val="tx2"/>
              </a:solidFill>
            </a:endParaRPr>
          </a:p>
          <a:p>
            <a:pPr algn="ctr"/>
            <a:r>
              <a:rPr lang="en-GB" sz="2000" b="1" dirty="0" smtClean="0">
                <a:solidFill>
                  <a:schemeClr val="tx2"/>
                </a:solidFill>
              </a:rPr>
              <a:t>Joint </a:t>
            </a:r>
            <a:r>
              <a:rPr lang="en-GB" sz="2000" b="1" dirty="0">
                <a:solidFill>
                  <a:schemeClr val="tx2"/>
                </a:solidFill>
              </a:rPr>
              <a:t>meeting with the </a:t>
            </a:r>
            <a:r>
              <a:rPr lang="en-GB" sz="2000" b="1" dirty="0" err="1">
                <a:solidFill>
                  <a:schemeClr val="tx2"/>
                </a:solidFill>
              </a:rPr>
              <a:t>Brazelton</a:t>
            </a:r>
            <a:r>
              <a:rPr lang="en-GB" sz="2000" b="1" dirty="0">
                <a:solidFill>
                  <a:schemeClr val="tx2"/>
                </a:solidFill>
              </a:rPr>
              <a:t> </a:t>
            </a:r>
            <a:r>
              <a:rPr lang="en-GB" sz="2000" b="1" dirty="0" smtClean="0">
                <a:solidFill>
                  <a:schemeClr val="tx2"/>
                </a:solidFill>
              </a:rPr>
              <a:t>Centre UK </a:t>
            </a:r>
            <a:endParaRPr lang="en-GB" sz="2000" b="1" dirty="0">
              <a:solidFill>
                <a:schemeClr val="tx2"/>
              </a:solidFill>
            </a:endParaRPr>
          </a:p>
          <a:p>
            <a:pPr algn="ctr"/>
            <a:r>
              <a:rPr lang="en-GB" sz="2000" b="1" dirty="0">
                <a:solidFill>
                  <a:schemeClr val="tx2"/>
                </a:solidFill>
              </a:rPr>
              <a:t>&amp; </a:t>
            </a:r>
          </a:p>
          <a:p>
            <a:pPr algn="ctr"/>
            <a:r>
              <a:rPr lang="en-GB" sz="2000" b="1" dirty="0">
                <a:solidFill>
                  <a:schemeClr val="tx2"/>
                </a:solidFill>
              </a:rPr>
              <a:t>The Cambridge Centre for Perinatal Neuroscience</a:t>
            </a:r>
            <a:r>
              <a:rPr lang="en-GB" sz="2000" dirty="0">
                <a:solidFill>
                  <a:schemeClr val="tx2"/>
                </a:solidFill>
              </a:rPr>
              <a:t> </a:t>
            </a:r>
          </a:p>
          <a:p>
            <a:endParaRPr lang="en-GB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45704" y="3093914"/>
            <a:ext cx="4140785" cy="882947"/>
          </a:xfrm>
          <a:prstGeom prst="rect">
            <a:avLst/>
          </a:prstGeom>
        </p:spPr>
        <p:txBody>
          <a:bodyPr wrap="square" lIns="20967" tIns="10484" rIns="20967" bIns="10484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1F497D"/>
                </a:solidFill>
              </a:rPr>
              <a:t>Saturday, 31</a:t>
            </a:r>
            <a:r>
              <a:rPr lang="en-GB" sz="1400" b="1" baseline="30000" dirty="0" smtClean="0">
                <a:solidFill>
                  <a:srgbClr val="1F497D"/>
                </a:solidFill>
              </a:rPr>
              <a:t>st</a:t>
            </a:r>
            <a:r>
              <a:rPr lang="en-GB" sz="1400" b="1" dirty="0" smtClean="0">
                <a:solidFill>
                  <a:srgbClr val="1F497D"/>
                </a:solidFill>
              </a:rPr>
              <a:t> January, 2015</a:t>
            </a:r>
            <a:endParaRPr lang="en-GB" sz="1400" dirty="0">
              <a:solidFill>
                <a:srgbClr val="1F497D"/>
              </a:solidFill>
            </a:endParaRPr>
          </a:p>
          <a:p>
            <a:pPr algn="ctr"/>
            <a:r>
              <a:rPr lang="en-GB" sz="1400" b="1" dirty="0" smtClean="0">
                <a:solidFill>
                  <a:srgbClr val="1F497D"/>
                </a:solidFill>
              </a:rPr>
              <a:t>9:30</a:t>
            </a:r>
            <a:r>
              <a:rPr lang="en-GB" sz="1400" b="1" dirty="0" smtClean="0">
                <a:solidFill>
                  <a:srgbClr val="1F497D"/>
                </a:solidFill>
              </a:rPr>
              <a:t>am-4:00pm</a:t>
            </a:r>
            <a:endParaRPr lang="en-GB" sz="1400" b="1" dirty="0" smtClean="0">
              <a:solidFill>
                <a:srgbClr val="1F497D"/>
              </a:solidFill>
            </a:endParaRPr>
          </a:p>
          <a:p>
            <a:pPr algn="ctr"/>
            <a:r>
              <a:rPr lang="en-GB" sz="1400" b="1" dirty="0" smtClean="0">
                <a:solidFill>
                  <a:srgbClr val="1F497D"/>
                </a:solidFill>
              </a:rPr>
              <a:t>Seminar Room 5, Clinical School, Cambridge University Hospitals, NHS Foundation Trust, Cambridge</a:t>
            </a:r>
            <a:endParaRPr lang="en-GB" sz="1400" dirty="0">
              <a:solidFill>
                <a:srgbClr val="1F49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" y="4244583"/>
            <a:ext cx="6005415" cy="5037931"/>
          </a:xfrm>
          <a:prstGeom prst="rect">
            <a:avLst/>
          </a:prstGeom>
          <a:noFill/>
        </p:spPr>
        <p:txBody>
          <a:bodyPr wrap="square" lIns="20967" tIns="10484" rIns="20967" bIns="10484" rtlCol="0">
            <a:spAutoFit/>
          </a:bodyPr>
          <a:lstStyle/>
          <a:p>
            <a:pPr marL="88900">
              <a:tabLst>
                <a:tab pos="1346200" algn="l"/>
              </a:tabLst>
            </a:pPr>
            <a:r>
              <a:rPr lang="en-US" sz="1400" dirty="0" smtClean="0">
                <a:solidFill>
                  <a:srgbClr val="17375E"/>
                </a:solidFill>
              </a:rPr>
              <a:t>09:30-09:45am</a:t>
            </a:r>
            <a:r>
              <a:rPr lang="en-US" sz="1400" dirty="0">
                <a:solidFill>
                  <a:srgbClr val="17375E"/>
                </a:solidFill>
              </a:rPr>
              <a:t>	</a:t>
            </a:r>
            <a:r>
              <a:rPr lang="en-US" sz="1400" b="1" dirty="0" smtClean="0">
                <a:solidFill>
                  <a:srgbClr val="17375E"/>
                </a:solidFill>
              </a:rPr>
              <a:t>Introductions </a:t>
            </a:r>
            <a:r>
              <a:rPr lang="en-US" sz="1400" b="1" dirty="0">
                <a:solidFill>
                  <a:srgbClr val="17375E"/>
                </a:solidFill>
              </a:rPr>
              <a:t>- Joanna Hawthorne, Ph.D. Director, </a:t>
            </a:r>
            <a:r>
              <a:rPr lang="en-US" sz="1400" b="1" dirty="0" err="1">
                <a:solidFill>
                  <a:srgbClr val="17375E"/>
                </a:solidFill>
              </a:rPr>
              <a:t>Brazelton</a:t>
            </a:r>
            <a:r>
              <a:rPr lang="en-US" sz="1400" b="1" dirty="0">
                <a:solidFill>
                  <a:srgbClr val="17375E"/>
                </a:solidFill>
              </a:rPr>
              <a:t> </a:t>
            </a:r>
            <a:r>
              <a:rPr lang="en-US" sz="1400" b="1" dirty="0" smtClean="0">
                <a:solidFill>
                  <a:srgbClr val="17375E"/>
                </a:solidFill>
              </a:rPr>
              <a:t>		Centre UK and Dr. </a:t>
            </a:r>
            <a:r>
              <a:rPr lang="en-US" sz="1400" b="1" dirty="0" err="1" smtClean="0">
                <a:solidFill>
                  <a:srgbClr val="17375E"/>
                </a:solidFill>
              </a:rPr>
              <a:t>Topun</a:t>
            </a:r>
            <a:r>
              <a:rPr lang="en-US" sz="1400" b="1" dirty="0" smtClean="0">
                <a:solidFill>
                  <a:srgbClr val="17375E"/>
                </a:solidFill>
              </a:rPr>
              <a:t> Austin, CCPN</a:t>
            </a:r>
            <a:endParaRPr lang="en-US" sz="1400" b="1" dirty="0">
              <a:solidFill>
                <a:srgbClr val="17375E"/>
              </a:solidFill>
            </a:endParaRPr>
          </a:p>
          <a:p>
            <a:pPr marL="88900">
              <a:tabLst>
                <a:tab pos="1346200" algn="l"/>
              </a:tabLst>
            </a:pPr>
            <a:r>
              <a:rPr lang="en-US" sz="1400" dirty="0" smtClean="0">
                <a:solidFill>
                  <a:srgbClr val="17375E"/>
                </a:solidFill>
              </a:rPr>
              <a:t>09:45-10:15 am	</a:t>
            </a:r>
            <a:r>
              <a:rPr lang="en-US" sz="1400" b="1" dirty="0" smtClean="0">
                <a:solidFill>
                  <a:srgbClr val="17375E"/>
                </a:solidFill>
              </a:rPr>
              <a:t>Research </a:t>
            </a:r>
            <a:r>
              <a:rPr lang="en-US" sz="1400" b="1" dirty="0">
                <a:solidFill>
                  <a:srgbClr val="17375E"/>
                </a:solidFill>
              </a:rPr>
              <a:t>with the NBAS and </a:t>
            </a:r>
            <a:r>
              <a:rPr lang="en-US" sz="1400" b="1" dirty="0" smtClean="0">
                <a:solidFill>
                  <a:srgbClr val="17375E"/>
                </a:solidFill>
              </a:rPr>
              <a:t>NBO</a:t>
            </a:r>
          </a:p>
          <a:p>
            <a:pPr marL="88900">
              <a:tabLst>
                <a:tab pos="1346200" algn="l"/>
              </a:tabLst>
            </a:pPr>
            <a:r>
              <a:rPr lang="en-US" sz="1400" dirty="0" smtClean="0">
                <a:solidFill>
                  <a:srgbClr val="17375E"/>
                </a:solidFill>
              </a:rPr>
              <a:t>	Professor Kevin Nugent, Director, </a:t>
            </a:r>
            <a:r>
              <a:rPr lang="en-US" sz="1400" dirty="0" err="1" smtClean="0">
                <a:solidFill>
                  <a:srgbClr val="17375E"/>
                </a:solidFill>
              </a:rPr>
              <a:t>Brazelton</a:t>
            </a:r>
            <a:r>
              <a:rPr lang="en-US" sz="1400" dirty="0" smtClean="0">
                <a:solidFill>
                  <a:srgbClr val="17375E"/>
                </a:solidFill>
              </a:rPr>
              <a:t> Institute, Boston</a:t>
            </a:r>
          </a:p>
          <a:p>
            <a:pPr marL="88900">
              <a:tabLst>
                <a:tab pos="1346200" algn="l"/>
              </a:tabLst>
            </a:pPr>
            <a:r>
              <a:rPr lang="en-GB" sz="1400" dirty="0" smtClean="0">
                <a:solidFill>
                  <a:srgbClr val="17375E"/>
                </a:solidFill>
              </a:rPr>
              <a:t>10:15-11:15am</a:t>
            </a:r>
            <a:r>
              <a:rPr lang="en-GB" sz="1400" b="1" dirty="0" smtClean="0">
                <a:solidFill>
                  <a:srgbClr val="17375E"/>
                </a:solidFill>
              </a:rPr>
              <a:t>	</a:t>
            </a:r>
            <a:r>
              <a:rPr lang="en-GB" sz="1400" dirty="0" smtClean="0">
                <a:solidFill>
                  <a:srgbClr val="17375E"/>
                </a:solidFill>
              </a:rPr>
              <a:t>Professor Jonathan Hill and Dr. Helen Sharp (Universities of 	Reading and Liverpool), Dr Susan </a:t>
            </a:r>
            <a:r>
              <a:rPr lang="en-GB" sz="1400" dirty="0" err="1" smtClean="0">
                <a:solidFill>
                  <a:srgbClr val="17375E"/>
                </a:solidFill>
              </a:rPr>
              <a:t>Pawlby</a:t>
            </a:r>
            <a:r>
              <a:rPr lang="en-GB" sz="1400" dirty="0" smtClean="0">
                <a:solidFill>
                  <a:srgbClr val="17375E"/>
                </a:solidFill>
              </a:rPr>
              <a:t>, Institute of            Psychiatry, London, Pauline Lee, Clinical Psychologist, Tameside and Glossop</a:t>
            </a:r>
          </a:p>
          <a:p>
            <a:pPr marL="88900">
              <a:tabLst>
                <a:tab pos="1346200" algn="l"/>
              </a:tabLst>
            </a:pPr>
            <a:r>
              <a:rPr lang="en-GB" sz="1400" dirty="0" smtClean="0">
                <a:solidFill>
                  <a:srgbClr val="17375E"/>
                </a:solidFill>
              </a:rPr>
              <a:t>11:15-11:30am     </a:t>
            </a:r>
            <a:r>
              <a:rPr lang="en-GB" sz="1400" b="1" dirty="0" smtClean="0">
                <a:solidFill>
                  <a:srgbClr val="17375E"/>
                </a:solidFill>
              </a:rPr>
              <a:t>Break </a:t>
            </a:r>
            <a:endParaRPr lang="en-GB" sz="1400" b="1" dirty="0">
              <a:solidFill>
                <a:srgbClr val="17375E"/>
              </a:solidFill>
            </a:endParaRPr>
          </a:p>
          <a:p>
            <a:pPr marL="88900" algn="ctr">
              <a:tabLst>
                <a:tab pos="1346200" algn="l"/>
              </a:tabLst>
            </a:pPr>
            <a:endParaRPr lang="en-GB" sz="500" dirty="0">
              <a:solidFill>
                <a:srgbClr val="17375E"/>
              </a:solidFill>
            </a:endParaRPr>
          </a:p>
          <a:p>
            <a:pPr marL="88900">
              <a:tabLst>
                <a:tab pos="1346200" algn="l"/>
              </a:tabLst>
            </a:pPr>
            <a:r>
              <a:rPr lang="en-US" sz="1400" dirty="0" smtClean="0">
                <a:solidFill>
                  <a:srgbClr val="17375E"/>
                </a:solidFill>
              </a:rPr>
              <a:t>11:30am-12:30pm </a:t>
            </a:r>
            <a:r>
              <a:rPr lang="en-US" sz="1400" b="1" dirty="0" smtClean="0">
                <a:solidFill>
                  <a:srgbClr val="17375E"/>
                </a:solidFill>
              </a:rPr>
              <a:t>Research </a:t>
            </a:r>
            <a:r>
              <a:rPr lang="en-US" sz="1400" b="1" dirty="0">
                <a:solidFill>
                  <a:srgbClr val="17375E"/>
                </a:solidFill>
              </a:rPr>
              <a:t>at the Cambridge Centre for Perinatal Neuroscience</a:t>
            </a:r>
          </a:p>
          <a:p>
            <a:pPr marL="88900">
              <a:tabLst>
                <a:tab pos="1346200" algn="l"/>
              </a:tabLst>
            </a:pPr>
            <a:r>
              <a:rPr lang="en-US" sz="1400" dirty="0">
                <a:solidFill>
                  <a:srgbClr val="17375E"/>
                </a:solidFill>
              </a:rPr>
              <a:t>	</a:t>
            </a:r>
            <a:r>
              <a:rPr lang="en-US" sz="1400" dirty="0" err="1">
                <a:solidFill>
                  <a:srgbClr val="17375E"/>
                </a:solidFill>
              </a:rPr>
              <a:t>Dr</a:t>
            </a:r>
            <a:r>
              <a:rPr lang="en-US" sz="1400" dirty="0">
                <a:solidFill>
                  <a:srgbClr val="17375E"/>
                </a:solidFill>
              </a:rPr>
              <a:t> </a:t>
            </a:r>
            <a:r>
              <a:rPr lang="en-US" sz="1400" dirty="0" err="1">
                <a:solidFill>
                  <a:srgbClr val="17375E"/>
                </a:solidFill>
              </a:rPr>
              <a:t>Topun</a:t>
            </a:r>
            <a:r>
              <a:rPr lang="en-US" sz="1400" dirty="0">
                <a:solidFill>
                  <a:srgbClr val="17375E"/>
                </a:solidFill>
              </a:rPr>
              <a:t> Austin</a:t>
            </a:r>
          </a:p>
          <a:p>
            <a:pPr marL="88900">
              <a:tabLst>
                <a:tab pos="1346200" algn="l"/>
              </a:tabLst>
            </a:pPr>
            <a:r>
              <a:rPr lang="en-US" sz="1400" dirty="0">
                <a:solidFill>
                  <a:srgbClr val="17375E"/>
                </a:solidFill>
              </a:rPr>
              <a:t>	</a:t>
            </a:r>
            <a:r>
              <a:rPr lang="en-US" sz="1400" dirty="0" smtClean="0">
                <a:solidFill>
                  <a:srgbClr val="17375E"/>
                </a:solidFill>
              </a:rPr>
              <a:t>?Simon </a:t>
            </a:r>
            <a:r>
              <a:rPr lang="en-US" sz="1400" dirty="0">
                <a:solidFill>
                  <a:srgbClr val="17375E"/>
                </a:solidFill>
              </a:rPr>
              <a:t>Baron-Cohen (Cambridge Autism Research Centre) </a:t>
            </a:r>
          </a:p>
          <a:p>
            <a:pPr marL="88900">
              <a:tabLst>
                <a:tab pos="1346200" algn="l"/>
              </a:tabLst>
            </a:pPr>
            <a:r>
              <a:rPr lang="en-US" sz="1400" dirty="0">
                <a:solidFill>
                  <a:srgbClr val="17375E"/>
                </a:solidFill>
              </a:rPr>
              <a:t>	Vicky Leong (Centre for Neuroscience in Education, Cambridge) </a:t>
            </a:r>
          </a:p>
          <a:p>
            <a:pPr marL="88900">
              <a:tabLst>
                <a:tab pos="1346200" algn="l"/>
              </a:tabLst>
            </a:pPr>
            <a:r>
              <a:rPr lang="en-US" sz="1400" dirty="0">
                <a:solidFill>
                  <a:srgbClr val="17375E"/>
                </a:solidFill>
              </a:rPr>
              <a:t>	</a:t>
            </a:r>
            <a:r>
              <a:rPr lang="en-US" sz="1400" dirty="0" err="1">
                <a:solidFill>
                  <a:srgbClr val="17375E"/>
                </a:solidFill>
              </a:rPr>
              <a:t>Cristine</a:t>
            </a:r>
            <a:r>
              <a:rPr lang="en-US" sz="1400" dirty="0">
                <a:solidFill>
                  <a:srgbClr val="17375E"/>
                </a:solidFill>
              </a:rPr>
              <a:t> </a:t>
            </a:r>
            <a:r>
              <a:rPr lang="en-US" sz="1400" dirty="0" smtClean="0">
                <a:solidFill>
                  <a:srgbClr val="17375E"/>
                </a:solidFill>
              </a:rPr>
              <a:t>Costa, </a:t>
            </a:r>
            <a:r>
              <a:rPr lang="en-US" sz="1400" dirty="0" err="1" smtClean="0">
                <a:solidFill>
                  <a:srgbClr val="17375E"/>
                </a:solidFill>
              </a:rPr>
              <a:t>Cheun</a:t>
            </a:r>
            <a:r>
              <a:rPr lang="en-US" sz="1400" dirty="0" smtClean="0">
                <a:solidFill>
                  <a:srgbClr val="17375E"/>
                </a:solidFill>
              </a:rPr>
              <a:t> </a:t>
            </a:r>
            <a:r>
              <a:rPr lang="en-US" sz="1400" dirty="0" err="1">
                <a:solidFill>
                  <a:srgbClr val="17375E"/>
                </a:solidFill>
              </a:rPr>
              <a:t>Wai</a:t>
            </a:r>
            <a:r>
              <a:rPr lang="en-US" sz="1400" dirty="0">
                <a:solidFill>
                  <a:srgbClr val="17375E"/>
                </a:solidFill>
              </a:rPr>
              <a:t> Lee </a:t>
            </a:r>
            <a:endParaRPr lang="en-US" sz="1400" dirty="0" smtClean="0">
              <a:solidFill>
                <a:srgbClr val="17375E"/>
              </a:solidFill>
            </a:endParaRPr>
          </a:p>
          <a:p>
            <a:pPr marL="88900">
              <a:tabLst>
                <a:tab pos="1346200" algn="l"/>
              </a:tabLst>
            </a:pPr>
            <a:r>
              <a:rPr lang="en-US" sz="1400" dirty="0" smtClean="0">
                <a:solidFill>
                  <a:srgbClr val="17375E"/>
                </a:solidFill>
              </a:rPr>
              <a:t>12:30-1:00pm      </a:t>
            </a:r>
            <a:r>
              <a:rPr lang="en-US" sz="1400" b="1" dirty="0" smtClean="0">
                <a:solidFill>
                  <a:srgbClr val="17375E"/>
                </a:solidFill>
              </a:rPr>
              <a:t>Discussion</a:t>
            </a:r>
          </a:p>
          <a:p>
            <a:pPr marL="88900">
              <a:tabLst>
                <a:tab pos="1346200" algn="l"/>
              </a:tabLst>
            </a:pPr>
            <a:r>
              <a:rPr lang="en-US" sz="1400" dirty="0" smtClean="0">
                <a:solidFill>
                  <a:srgbClr val="17375E"/>
                </a:solidFill>
              </a:rPr>
              <a:t>1:00pm-1:45pm</a:t>
            </a:r>
            <a:r>
              <a:rPr lang="en-US" sz="1400" b="1" dirty="0" smtClean="0">
                <a:solidFill>
                  <a:srgbClr val="17375E"/>
                </a:solidFill>
              </a:rPr>
              <a:t> 	Lunch</a:t>
            </a:r>
          </a:p>
          <a:p>
            <a:pPr marL="88900">
              <a:tabLst>
                <a:tab pos="1346200" algn="l"/>
              </a:tabLst>
            </a:pPr>
            <a:r>
              <a:rPr lang="en-US" sz="1400" dirty="0" smtClean="0">
                <a:solidFill>
                  <a:srgbClr val="17375E"/>
                </a:solidFill>
              </a:rPr>
              <a:t>1:45-3:00pm</a:t>
            </a:r>
            <a:r>
              <a:rPr lang="en-US" sz="1400" b="1" dirty="0" smtClean="0">
                <a:solidFill>
                  <a:srgbClr val="17375E"/>
                </a:solidFill>
              </a:rPr>
              <a:t> 	Open Discussion – </a:t>
            </a:r>
            <a:r>
              <a:rPr lang="en-US" sz="1400" dirty="0" smtClean="0">
                <a:solidFill>
                  <a:srgbClr val="17375E"/>
                </a:solidFill>
              </a:rPr>
              <a:t>Study design and analysis</a:t>
            </a:r>
            <a:r>
              <a:rPr lang="en-GB" sz="1400" dirty="0" smtClean="0">
                <a:solidFill>
                  <a:srgbClr val="17375E"/>
                </a:solidFill>
              </a:rPr>
              <a:t>	</a:t>
            </a:r>
          </a:p>
          <a:p>
            <a:pPr marL="88900">
              <a:tabLst>
                <a:tab pos="1346200" algn="l"/>
              </a:tabLst>
            </a:pPr>
            <a:r>
              <a:rPr lang="en-GB" sz="1400" dirty="0" smtClean="0">
                <a:solidFill>
                  <a:srgbClr val="17375E"/>
                </a:solidFill>
              </a:rPr>
              <a:t>3:00-3:15pm         </a:t>
            </a:r>
            <a:r>
              <a:rPr lang="en-GB" sz="1400" b="1" dirty="0" smtClean="0">
                <a:solidFill>
                  <a:srgbClr val="17375E"/>
                </a:solidFill>
              </a:rPr>
              <a:t>Break</a:t>
            </a:r>
          </a:p>
          <a:p>
            <a:pPr marL="88900">
              <a:tabLst>
                <a:tab pos="1346200" algn="l"/>
              </a:tabLst>
            </a:pPr>
            <a:r>
              <a:rPr lang="en-GB" sz="1400" dirty="0" smtClean="0">
                <a:solidFill>
                  <a:srgbClr val="17375E"/>
                </a:solidFill>
              </a:rPr>
              <a:t>3:15pm- 4:00pm</a:t>
            </a:r>
            <a:r>
              <a:rPr lang="en-GB" sz="1400" b="1" dirty="0" smtClean="0">
                <a:solidFill>
                  <a:srgbClr val="17375E"/>
                </a:solidFill>
              </a:rPr>
              <a:t>  Future ideas for research          </a:t>
            </a:r>
          </a:p>
          <a:p>
            <a:pPr marL="88900">
              <a:tabLst>
                <a:tab pos="1346200" algn="l"/>
              </a:tabLst>
            </a:pPr>
            <a:r>
              <a:rPr lang="en-GB" sz="1400" dirty="0" smtClean="0">
                <a:solidFill>
                  <a:srgbClr val="17375E"/>
                </a:solidFill>
              </a:rPr>
              <a:t>4:00pm 	</a:t>
            </a:r>
            <a:r>
              <a:rPr lang="en-GB" sz="1400" b="1" dirty="0" smtClean="0">
                <a:solidFill>
                  <a:srgbClr val="17375E"/>
                </a:solidFill>
              </a:rPr>
              <a:t>End of meeting </a:t>
            </a:r>
          </a:p>
          <a:p>
            <a:pPr algn="ctr"/>
            <a:endParaRPr lang="en-GB" sz="1400" b="1" dirty="0">
              <a:solidFill>
                <a:srgbClr val="17375E"/>
              </a:solidFill>
            </a:endParaRPr>
          </a:p>
          <a:p>
            <a:pPr algn="ctr"/>
            <a:endParaRPr lang="en-GB" sz="500" b="1" dirty="0">
              <a:solidFill>
                <a:srgbClr val="17375E"/>
              </a:solidFill>
            </a:endParaRPr>
          </a:p>
          <a:p>
            <a:pPr algn="ctr"/>
            <a:endParaRPr lang="en-GB" sz="1400" dirty="0">
              <a:solidFill>
                <a:srgbClr val="17375E"/>
              </a:solidFill>
            </a:endParaRPr>
          </a:p>
          <a:p>
            <a:pPr algn="ctr"/>
            <a:r>
              <a:rPr lang="en-US" sz="1100" dirty="0">
                <a:solidFill>
                  <a:srgbClr val="1F497D"/>
                </a:solidFill>
              </a:rPr>
              <a:t>		</a:t>
            </a:r>
          </a:p>
          <a:p>
            <a:r>
              <a:rPr lang="en-US" sz="1100" i="1" dirty="0" err="1" smtClean="0">
                <a:solidFill>
                  <a:srgbClr val="1F497D"/>
                </a:solidFill>
              </a:rPr>
              <a:t>Topun</a:t>
            </a:r>
            <a:r>
              <a:rPr lang="en-US" sz="1100" i="1" dirty="0" smtClean="0">
                <a:solidFill>
                  <a:srgbClr val="1F497D"/>
                </a:solidFill>
              </a:rPr>
              <a:t> </a:t>
            </a:r>
            <a:r>
              <a:rPr lang="en-US" sz="1100" i="1" dirty="0">
                <a:solidFill>
                  <a:srgbClr val="1F497D"/>
                </a:solidFill>
              </a:rPr>
              <a:t>Austin	</a:t>
            </a:r>
            <a:r>
              <a:rPr lang="en-US" sz="1100" i="1" dirty="0" smtClean="0">
                <a:solidFill>
                  <a:srgbClr val="1F497D"/>
                </a:solidFill>
              </a:rPr>
              <a:t>07762621292                                               Joanna Hawthorne 07774290599</a:t>
            </a:r>
            <a:endParaRPr lang="en-US" sz="1100" i="1" dirty="0">
              <a:solidFill>
                <a:srgbClr val="1F497D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2330" y="8561163"/>
            <a:ext cx="5382463" cy="513615"/>
          </a:xfrm>
          <a:prstGeom prst="rect">
            <a:avLst/>
          </a:prstGeom>
        </p:spPr>
        <p:txBody>
          <a:bodyPr wrap="square" lIns="20967" tIns="10484" rIns="20967" bIns="10484">
            <a:spAutoFit/>
          </a:bodyPr>
          <a:lstStyle/>
          <a:p>
            <a:pPr algn="ctr"/>
            <a:r>
              <a:rPr lang="en-GB" sz="800" dirty="0">
                <a:solidFill>
                  <a:schemeClr val="tx2">
                    <a:lumMod val="75000"/>
                  </a:schemeClr>
                </a:solidFill>
              </a:rPr>
              <a:t>The </a:t>
            </a:r>
            <a:r>
              <a:rPr lang="en-GB" sz="800" dirty="0" err="1">
                <a:solidFill>
                  <a:schemeClr val="tx2">
                    <a:lumMod val="75000"/>
                  </a:schemeClr>
                </a:solidFill>
              </a:rPr>
              <a:t>Brazelton</a:t>
            </a:r>
            <a:r>
              <a:rPr lang="en-GB" sz="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800" dirty="0" smtClean="0">
                <a:solidFill>
                  <a:schemeClr val="tx2">
                    <a:lumMod val="75000"/>
                  </a:schemeClr>
                </a:solidFill>
              </a:rPr>
              <a:t>Centre UK</a:t>
            </a:r>
            <a:endParaRPr lang="en-GB" sz="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GB" sz="800" dirty="0">
                <a:solidFill>
                  <a:schemeClr val="tx2">
                    <a:lumMod val="75000"/>
                  </a:schemeClr>
                </a:solidFill>
              </a:rPr>
              <a:t>Registered charity </a:t>
            </a:r>
            <a:r>
              <a:rPr lang="en-GB" sz="800" dirty="0" smtClean="0">
                <a:solidFill>
                  <a:schemeClr val="tx2">
                    <a:lumMod val="75000"/>
                  </a:schemeClr>
                </a:solidFill>
              </a:rPr>
              <a:t>number:  1158765</a:t>
            </a:r>
            <a:endParaRPr lang="en-GB" sz="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GB" sz="800" b="1" dirty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en-GB" sz="8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GB" sz="800" u="sng" dirty="0" smtClean="0">
                <a:solidFill>
                  <a:schemeClr val="tx2">
                    <a:lumMod val="75000"/>
                  </a:schemeClr>
                </a:solidFill>
              </a:rPr>
              <a:t>www.brazelton.co.uk</a:t>
            </a:r>
            <a:r>
              <a:rPr lang="en-GB" sz="8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</a:t>
            </a:r>
            <a:r>
              <a:rPr lang="en-GB" sz="800" dirty="0">
                <a:solidFill>
                  <a:schemeClr val="tx2">
                    <a:lumMod val="75000"/>
                  </a:schemeClr>
                </a:solidFill>
              </a:rPr>
              <a:t>e-mail: </a:t>
            </a:r>
            <a:r>
              <a:rPr lang="en-GB" sz="800" u="sng" dirty="0">
                <a:solidFill>
                  <a:schemeClr val="tx2">
                    <a:lumMod val="75000"/>
                  </a:schemeClr>
                </a:solidFill>
              </a:rPr>
              <a:t>info@brazelton.co.uk</a:t>
            </a:r>
            <a:endParaRPr lang="en-GB" sz="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53" y="1263651"/>
            <a:ext cx="2052000" cy="8405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5937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7257</TotalTime>
  <Words>47</Words>
  <Application>Microsoft Office PowerPoint</Application>
  <PresentationFormat>A4 Paper (210x297 mm)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Topun AUSTIN</dc:creator>
  <cp:lastModifiedBy>Helen</cp:lastModifiedBy>
  <cp:revision>81</cp:revision>
  <cp:lastPrinted>2015-01-06T04:08:29Z</cp:lastPrinted>
  <dcterms:created xsi:type="dcterms:W3CDTF">2013-01-02T14:31:54Z</dcterms:created>
  <dcterms:modified xsi:type="dcterms:W3CDTF">2015-01-16T14:20:40Z</dcterms:modified>
</cp:coreProperties>
</file>